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7" r:id="rId3"/>
    <p:sldId id="284" r:id="rId4"/>
    <p:sldId id="285" r:id="rId5"/>
    <p:sldId id="260" r:id="rId6"/>
    <p:sldId id="261" r:id="rId7"/>
    <p:sldId id="265" r:id="rId8"/>
    <p:sldId id="268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1" r:id="rId18"/>
    <p:sldId id="282" r:id="rId19"/>
    <p:sldId id="28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106" d="100"/>
          <a:sy n="106" d="100"/>
        </p:scale>
        <p:origin x="-1408" y="7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DE407-F65A-4565-A895-85727C545A3D}" type="datetimeFigureOut">
              <a:rPr lang="en-US" smtClean="0"/>
              <a:t>11/16/14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F5457-32AB-4B11-B44D-36D7C31D0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76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06597-A871-4261-BD4C-5D376A1855A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F2D5-5564-48E9-BACB-0A55B5278CB9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F7C5-9455-472D-B3EA-3AB45BB60754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8926-393A-459A-8A08-14C349D6BE25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739D-3AC6-4B57-A7B5-3D77589F034F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48CEF-7A27-4346-912D-EC9A72678CDA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AE9B-F6E8-46BD-8AE5-ED9D81784FFF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0158-F9D8-49CB-BEA7-2114E29479FA}" type="datetime1">
              <a:rPr lang="en-US" smtClean="0"/>
              <a:t>11/16/14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BB21-E80E-4BBC-8488-B9AD5CDB80C3}" type="datetime1">
              <a:rPr lang="en-US" smtClean="0"/>
              <a:t>11/16/14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34A9-BD6E-40A0-B56F-BE5C7698EE78}" type="datetime1">
              <a:rPr lang="en-US" smtClean="0"/>
              <a:t>11/16/14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90F7-3908-4D6D-85F3-04AFF3C54C53}" type="datetime1">
              <a:rPr lang="en-US" smtClean="0"/>
              <a:t>11/16/14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763C7-9DA3-46E5-8EB8-38044A2962B2}" type="datetime1">
              <a:rPr lang="en-US" smtClean="0"/>
              <a:t>11/16/14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E6038-6B9F-4E74-8396-4A06BD0F358F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35DBA-C516-41CB-9B57-952695810FD6}" type="datetime1">
              <a:rPr lang="en-US" smtClean="0"/>
              <a:t>11/16/14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363B-226F-496A-B3EC-10D826C34F74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397B4-5954-4927-9C81-8FAB6AE4642E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432-38E2-41C5-9971-7A166D822204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AC63-6E79-4794-837D-23874DE52332}" type="datetime1">
              <a:rPr lang="en-US" smtClean="0"/>
              <a:t>11/16/14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2B43A-206C-4375-A5D3-09D9237423B7}" type="datetime1">
              <a:rPr lang="en-US" smtClean="0"/>
              <a:t>11/16/14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8EA-593C-4CDF-83D0-25AF4B6E59E0}" type="datetime1">
              <a:rPr lang="en-US" smtClean="0"/>
              <a:t>11/16/14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0BE0-63C1-4875-9912-FE7C1036F601}" type="datetime1">
              <a:rPr lang="en-US" smtClean="0"/>
              <a:t>11/16/14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C9E2-8A8E-4930-9487-F15FB83F5992}" type="datetime1">
              <a:rPr lang="en-US" smtClean="0"/>
              <a:t>11/16/14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37F8B-6E59-45E5-BAF4-09654A682956}" type="datetime1">
              <a:rPr lang="en-US" smtClean="0"/>
              <a:t>11/16/14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40BD8-05E1-42AA-BFDB-AA14767FBF5D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3E48F-660E-4A43-849E-592C644F481D}" type="datetime1">
              <a:rPr lang="en-US" smtClean="0"/>
              <a:t>11/16/14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tiff"/><Relationship Id="rId12" Type="http://schemas.openxmlformats.org/officeDocument/2006/relationships/image" Target="../media/image24.tiff"/><Relationship Id="rId13" Type="http://schemas.openxmlformats.org/officeDocument/2006/relationships/image" Target="../media/image25.tiff"/><Relationship Id="rId14" Type="http://schemas.openxmlformats.org/officeDocument/2006/relationships/image" Target="../media/image26.tiff"/><Relationship Id="rId15" Type="http://schemas.openxmlformats.org/officeDocument/2006/relationships/image" Target="../media/image27.tiff"/><Relationship Id="rId16" Type="http://schemas.openxmlformats.org/officeDocument/2006/relationships/image" Target="../media/image33.png"/><Relationship Id="rId1" Type="http://schemas.microsoft.com/office/2007/relationships/media" Target="file://localhost/Users/cdsilva/Documents/research/presentations/AIChE2014_drosophila/bomyi_emb01_gast01.avi" TargetMode="External"/><Relationship Id="rId2" Type="http://schemas.openxmlformats.org/officeDocument/2006/relationships/video" Target="file://localhost/Users/cdsilva/Documents/research/presentations/AIChE2014_drosophila/bomyi_emb01_gast01.avi" TargetMode="External"/><Relationship Id="rId3" Type="http://schemas.microsoft.com/office/2007/relationships/media" Target="file://localhost/Users/cdsilva/Documents/research/presentations/AIChE2014_drosophila/colored_movie_warped4b.avi" TargetMode="External"/><Relationship Id="rId4" Type="http://schemas.openxmlformats.org/officeDocument/2006/relationships/video" Target="file://localhost/Users/cdsilva/Documents/research/presentations/AIChE2014_drosophila/colored_movie_warped4b.avi" TargetMode="External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7" Type="http://schemas.openxmlformats.org/officeDocument/2006/relationships/image" Target="../media/image19.tiff"/><Relationship Id="rId8" Type="http://schemas.openxmlformats.org/officeDocument/2006/relationships/image" Target="../media/image20.tiff"/><Relationship Id="rId9" Type="http://schemas.openxmlformats.org/officeDocument/2006/relationships/image" Target="../media/image21.tiff"/><Relationship Id="rId10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8" Type="http://schemas.openxmlformats.org/officeDocument/2006/relationships/image" Target="../media/image45.emf"/><Relationship Id="rId9" Type="http://schemas.openxmlformats.org/officeDocument/2006/relationships/image" Target="../media/image46.em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image" Target="../media/image53.png"/><Relationship Id="rId1" Type="http://schemas.microsoft.com/office/2007/relationships/media" Target="file://localhost/Users/cdsilva/Documents/research/presentations/AIChE2014_drosophila/colored_movie_warped4b.avi" TargetMode="External"/><Relationship Id="rId2" Type="http://schemas.openxmlformats.org/officeDocument/2006/relationships/video" Target="file://localhost/Users/cdsilva/Documents/research/presentations/AIChE2014_drosophila/colored_movie_warped4b.avi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file://localhost/Users/cdsilva/Documents/research/presentations/AIChE2014_drosophila/dl1dorsalGFP1_movie.avi" TargetMode="External"/><Relationship Id="rId4" Type="http://schemas.openxmlformats.org/officeDocument/2006/relationships/video" Target="file://localhost/Users/cdsilva/Documents/research/presentations/AIChE2014_drosophila/dl1dorsalGFP1_movie.avi" TargetMode="External"/><Relationship Id="rId5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tiff"/><Relationship Id="rId12" Type="http://schemas.openxmlformats.org/officeDocument/2006/relationships/image" Target="../media/image26.tiff"/><Relationship Id="rId13" Type="http://schemas.openxmlformats.org/officeDocument/2006/relationships/image" Target="../media/image27.tiff"/><Relationship Id="rId1" Type="http://schemas.microsoft.com/office/2007/relationships/media" Target="file://localhost/Users/cdsilva/Documents/research/presentations/AIChE2014_drosophila/bomyi_emb01_gast01.avi" TargetMode="External"/><Relationship Id="rId2" Type="http://schemas.openxmlformats.org/officeDocument/2006/relationships/video" Target="file://localhost/Users/cdsilva/Documents/research/presentations/AIChE2014_drosophila/bomyi_emb01_gast01.avi" TargetMode="External"/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18.png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0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 Registration and </a:t>
            </a:r>
            <a:br>
              <a:rPr lang="en-US" sz="3200" b="1" dirty="0" smtClean="0"/>
            </a:br>
            <a:r>
              <a:rPr lang="en-US" sz="3200" b="1" dirty="0" smtClean="0"/>
              <a:t>Dimensionality Reduction Algorithms </a:t>
            </a:r>
            <a:br>
              <a:rPr lang="en-US" sz="3200" b="1" dirty="0" smtClean="0"/>
            </a:br>
            <a:r>
              <a:rPr lang="en-US" sz="3200" b="1" dirty="0" smtClean="0"/>
              <a:t>for the Analysis </a:t>
            </a:r>
            <a:br>
              <a:rPr lang="en-US" sz="3200" b="1" dirty="0" smtClean="0"/>
            </a:br>
            <a:r>
              <a:rPr lang="en-US" sz="3200" b="1" dirty="0" smtClean="0"/>
              <a:t>of </a:t>
            </a:r>
            <a:r>
              <a:rPr lang="en-US" sz="3200" b="1" i="1" dirty="0" smtClean="0"/>
              <a:t>Drosophila</a:t>
            </a:r>
            <a:r>
              <a:rPr lang="en-US" sz="3200" b="1" dirty="0" smtClean="0"/>
              <a:t> Embryogenesis Images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Carmeline</a:t>
            </a:r>
            <a:r>
              <a:rPr lang="en-US" b="1" dirty="0" smtClean="0"/>
              <a:t> </a:t>
            </a:r>
            <a:r>
              <a:rPr lang="en-US" b="1" dirty="0" err="1" smtClean="0"/>
              <a:t>Dsilva</a:t>
            </a:r>
            <a:r>
              <a:rPr lang="en-US" dirty="0" smtClean="0"/>
              <a:t>, </a:t>
            </a:r>
            <a:r>
              <a:rPr lang="en-US" dirty="0" err="1" smtClean="0"/>
              <a:t>Bomyi</a:t>
            </a:r>
            <a:r>
              <a:rPr lang="en-US" dirty="0" smtClean="0"/>
              <a:t> Lim, </a:t>
            </a:r>
            <a:r>
              <a:rPr lang="en-US" dirty="0" err="1" smtClean="0"/>
              <a:t>Amit</a:t>
            </a:r>
            <a:r>
              <a:rPr lang="en-US" dirty="0" smtClean="0"/>
              <a:t> Singer </a:t>
            </a:r>
          </a:p>
          <a:p>
            <a:r>
              <a:rPr lang="en-US" dirty="0" err="1" smtClean="0"/>
              <a:t>Stanislav</a:t>
            </a:r>
            <a:r>
              <a:rPr lang="en-US" dirty="0" smtClean="0"/>
              <a:t> </a:t>
            </a:r>
            <a:r>
              <a:rPr lang="en-US" dirty="0" err="1" smtClean="0"/>
              <a:t>Shvartsman</a:t>
            </a:r>
            <a:r>
              <a:rPr lang="en-US" dirty="0" smtClean="0"/>
              <a:t>, and </a:t>
            </a:r>
            <a:r>
              <a:rPr lang="en-US" dirty="0" err="1" smtClean="0"/>
              <a:t>Yannis</a:t>
            </a:r>
            <a:r>
              <a:rPr lang="en-US" dirty="0" smtClean="0"/>
              <a:t> </a:t>
            </a:r>
            <a:r>
              <a:rPr lang="en-US" dirty="0" err="1" smtClean="0"/>
              <a:t>Kevrekidis</a:t>
            </a:r>
            <a:endParaRPr lang="en-US" dirty="0" smtClean="0"/>
          </a:p>
          <a:p>
            <a:endParaRPr lang="en-US" dirty="0" smtClean="0"/>
          </a:p>
          <a:p>
            <a:r>
              <a:rPr lang="en-US" i="1" dirty="0" err="1" smtClean="0"/>
              <a:t>AIChE</a:t>
            </a:r>
            <a:r>
              <a:rPr lang="en-US" i="1" dirty="0" smtClean="0"/>
              <a:t> Annual Conference</a:t>
            </a:r>
          </a:p>
          <a:p>
            <a:r>
              <a:rPr lang="en-US" i="1" dirty="0" smtClean="0"/>
              <a:t>18 November 2014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 descr="pu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5715000"/>
            <a:ext cx="228600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Registering and Ordering Fixed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47801"/>
            <a:ext cx="8229600" cy="914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VDM ordering is consistent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lang="en-US" sz="320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 the manual ordering from an embryologist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6248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We can compute a “representative” developmental trajectory</a:t>
            </a:r>
            <a:endParaRPr lang="en-US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2286000"/>
            <a:ext cx="5181600" cy="276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5410200"/>
            <a:ext cx="8229600" cy="821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2860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Merging Live and Fixed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621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Need </a:t>
            </a:r>
            <a:r>
              <a:rPr lang="en-US" i="1" dirty="0" smtClean="0"/>
              <a:t>real-time</a:t>
            </a:r>
            <a:r>
              <a:rPr lang="en-US" dirty="0" smtClean="0"/>
              <a:t> information (not only relative orders) for many applications (e.g., kinetics)</a:t>
            </a:r>
          </a:p>
          <a:p>
            <a:r>
              <a:rPr lang="en-US" dirty="0" smtClean="0"/>
              <a:t>Want to merge real-time single-channel live imaging data with the multiple-channel fixed data to obtain a real-time information for multiple channels.</a:t>
            </a:r>
          </a:p>
          <a:p>
            <a:r>
              <a:rPr lang="en-US" dirty="0" smtClean="0"/>
              <a:t>Goal: estimate times of fixed images from live imaging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bomyi_emb01_gast01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38200" y="4076868"/>
            <a:ext cx="2057400" cy="205706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36575" y="4076700"/>
            <a:ext cx="2057400" cy="2057400"/>
            <a:chOff x="4761984" y="2339411"/>
            <a:chExt cx="3513804" cy="3502728"/>
          </a:xfrm>
        </p:grpSpPr>
        <p:pic>
          <p:nvPicPr>
            <p:cNvPr id="6" name="Content Placeholder 16" descr="emb07.t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84" y="2339411"/>
              <a:ext cx="1143000" cy="1143000"/>
            </a:xfrm>
            <a:prstGeom prst="rect">
              <a:avLst/>
            </a:prstGeom>
          </p:spPr>
        </p:pic>
        <p:pic>
          <p:nvPicPr>
            <p:cNvPr id="7" name="Picture 6" descr="emb02.t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440" y="2339411"/>
              <a:ext cx="1143000" cy="1143000"/>
            </a:xfrm>
            <a:prstGeom prst="rect">
              <a:avLst/>
            </a:prstGeom>
          </p:spPr>
        </p:pic>
        <p:pic>
          <p:nvPicPr>
            <p:cNvPr id="8" name="Picture 7" descr="emb03.tif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984" y="3522103"/>
              <a:ext cx="1143000" cy="1143000"/>
            </a:xfrm>
            <a:prstGeom prst="rect">
              <a:avLst/>
            </a:prstGeom>
          </p:spPr>
        </p:pic>
        <p:pic>
          <p:nvPicPr>
            <p:cNvPr id="9" name="Picture 8" descr="emb04.tif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788" y="2339411"/>
              <a:ext cx="1143000" cy="1143000"/>
            </a:xfrm>
            <a:prstGeom prst="rect">
              <a:avLst/>
            </a:prstGeom>
          </p:spPr>
        </p:pic>
        <p:pic>
          <p:nvPicPr>
            <p:cNvPr id="10" name="Picture 9" descr="emb05.tif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440" y="3522103"/>
              <a:ext cx="1143000" cy="1143000"/>
            </a:xfrm>
            <a:prstGeom prst="rect">
              <a:avLst/>
            </a:prstGeom>
          </p:spPr>
        </p:pic>
        <p:pic>
          <p:nvPicPr>
            <p:cNvPr id="11" name="Picture 10" descr="emb06.tif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788" y="3522103"/>
              <a:ext cx="1143000" cy="1143000"/>
            </a:xfrm>
            <a:prstGeom prst="rect">
              <a:avLst/>
            </a:prstGeom>
          </p:spPr>
        </p:pic>
        <p:pic>
          <p:nvPicPr>
            <p:cNvPr id="12" name="Picture 11" descr="emb08.tif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1984" y="4699139"/>
              <a:ext cx="1143000" cy="1143000"/>
            </a:xfrm>
            <a:prstGeom prst="rect">
              <a:avLst/>
            </a:prstGeom>
          </p:spPr>
        </p:pic>
        <p:pic>
          <p:nvPicPr>
            <p:cNvPr id="13" name="Picture 12" descr="emb09.tif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32788" y="4699139"/>
              <a:ext cx="1143000" cy="1143000"/>
            </a:xfrm>
            <a:prstGeom prst="rect">
              <a:avLst/>
            </a:prstGeom>
          </p:spPr>
        </p:pic>
        <p:pic>
          <p:nvPicPr>
            <p:cNvPr id="14" name="Picture 13" descr="emb10.tif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8440" y="4699139"/>
              <a:ext cx="1143000" cy="1143000"/>
            </a:xfrm>
            <a:prstGeom prst="rect">
              <a:avLst/>
            </a:prstGeom>
          </p:spPr>
        </p:pic>
      </p:grpSp>
      <p:pic>
        <p:nvPicPr>
          <p:cNvPr id="16" name="colored_movie_2b.avi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6" cstate="print"/>
          <a:stretch>
            <a:fillRect/>
          </a:stretch>
        </p:blipFill>
        <p:spPr>
          <a:xfrm>
            <a:off x="6400800" y="4076700"/>
            <a:ext cx="2057400" cy="2057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0" y="49207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67400" y="49207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1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Reduce Image Dimension using PCA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9" name="Content Placeholder 38"/>
          <p:cNvSpPr>
            <a:spLocks noGrp="1"/>
          </p:cNvSpPr>
          <p:nvPr>
            <p:ph idx="4294967295"/>
          </p:nvPr>
        </p:nvSpPr>
        <p:spPr>
          <a:xfrm>
            <a:off x="6858000" y="3581400"/>
            <a:ext cx="2133600" cy="99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 smtClean="0"/>
              <a:t>Compute PCA modes from live imaging</a:t>
            </a:r>
          </a:p>
          <a:p>
            <a:pPr algn="ctr">
              <a:buNone/>
            </a:pPr>
            <a:endParaRPr lang="en-US" sz="1800" i="1" dirty="0"/>
          </a:p>
          <a:p>
            <a:pPr algn="ctr">
              <a:buNone/>
            </a:pPr>
            <a:endParaRPr lang="en-US" sz="1800" i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6896100" y="5525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Project image </a:t>
            </a:r>
          </a:p>
          <a:p>
            <a:pPr algn="ctr"/>
            <a:r>
              <a:rPr lang="en-US" i="1" dirty="0" smtClean="0"/>
              <a:t>onto PCA modes</a:t>
            </a:r>
            <a:endParaRPr lang="en-US" i="1" dirty="0"/>
          </a:p>
        </p:txBody>
      </p:sp>
      <p:pic>
        <p:nvPicPr>
          <p:cNvPr id="47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304800" y="342138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7" cstate="print"/>
          <a:srcRect l="30000" t="14194" r="30000" b="29032"/>
          <a:stretch>
            <a:fillRect/>
          </a:stretch>
        </p:blipFill>
        <p:spPr bwMode="auto">
          <a:xfrm>
            <a:off x="2286000" y="12192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56"/>
          <p:cNvSpPr txBox="1"/>
          <p:nvPr/>
        </p:nvSpPr>
        <p:spPr>
          <a:xfrm>
            <a:off x="37969" y="5715000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 = -1191</a:t>
            </a:r>
            <a:endParaRPr 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1385467" y="571500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/>
              <a:t>2</a:t>
            </a:r>
            <a:r>
              <a:rPr lang="en-US" sz="1600" dirty="0" smtClean="0"/>
              <a:t> = -843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2680867" y="571500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/>
              <a:t>3</a:t>
            </a:r>
            <a:r>
              <a:rPr lang="en-US" sz="1600" dirty="0" smtClean="0"/>
              <a:t> = -272</a:t>
            </a:r>
            <a:endParaRPr 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3976267" y="571500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 smtClean="0"/>
              <a:t>4</a:t>
            </a:r>
            <a:r>
              <a:rPr lang="en-US" sz="1600" dirty="0" smtClean="0"/>
              <a:t> = -693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5250828" y="5715000"/>
            <a:ext cx="1080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 smtClean="0"/>
              <a:t>5</a:t>
            </a:r>
            <a:r>
              <a:rPr lang="en-US" sz="1600" dirty="0" smtClean="0"/>
              <a:t> = 1000</a:t>
            </a:r>
            <a:endParaRPr lang="en-US" sz="1600" dirty="0"/>
          </a:p>
        </p:txBody>
      </p:sp>
      <p:cxnSp>
        <p:nvCxnSpPr>
          <p:cNvPr id="62" name="Straight Arrow Connector 61"/>
          <p:cNvCxnSpPr>
            <a:stCxn id="56" idx="2"/>
            <a:endCxn id="51" idx="0"/>
          </p:cNvCxnSpPr>
          <p:nvPr/>
        </p:nvCxnSpPr>
        <p:spPr>
          <a:xfrm flipH="1">
            <a:off x="609600" y="3048000"/>
            <a:ext cx="2590800" cy="37338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6" idx="2"/>
            <a:endCxn id="49" idx="0"/>
          </p:cNvCxnSpPr>
          <p:nvPr/>
        </p:nvCxnSpPr>
        <p:spPr>
          <a:xfrm>
            <a:off x="3200400" y="30480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6" idx="2"/>
            <a:endCxn id="50" idx="0"/>
          </p:cNvCxnSpPr>
          <p:nvPr/>
        </p:nvCxnSpPr>
        <p:spPr>
          <a:xfrm flipH="1">
            <a:off x="1905000" y="3048000"/>
            <a:ext cx="12954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2"/>
            <a:endCxn id="48" idx="0"/>
          </p:cNvCxnSpPr>
          <p:nvPr/>
        </p:nvCxnSpPr>
        <p:spPr>
          <a:xfrm>
            <a:off x="3200400" y="3048000"/>
            <a:ext cx="12954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6" idx="2"/>
            <a:endCxn id="47" idx="0"/>
          </p:cNvCxnSpPr>
          <p:nvPr/>
        </p:nvCxnSpPr>
        <p:spPr>
          <a:xfrm>
            <a:off x="3200400" y="3048000"/>
            <a:ext cx="25908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1" idx="2"/>
            <a:endCxn id="57" idx="0"/>
          </p:cNvCxnSpPr>
          <p:nvPr/>
        </p:nvCxnSpPr>
        <p:spPr>
          <a:xfrm>
            <a:off x="609600" y="4792980"/>
            <a:ext cx="0" cy="9220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9" idx="2"/>
            <a:endCxn id="59" idx="0"/>
          </p:cNvCxnSpPr>
          <p:nvPr/>
        </p:nvCxnSpPr>
        <p:spPr>
          <a:xfrm>
            <a:off x="3200400" y="4800600"/>
            <a:ext cx="1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0" idx="2"/>
            <a:endCxn id="58" idx="0"/>
          </p:cNvCxnSpPr>
          <p:nvPr/>
        </p:nvCxnSpPr>
        <p:spPr>
          <a:xfrm>
            <a:off x="1905000" y="4800600"/>
            <a:ext cx="1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8" idx="2"/>
            <a:endCxn id="60" idx="0"/>
          </p:cNvCxnSpPr>
          <p:nvPr/>
        </p:nvCxnSpPr>
        <p:spPr>
          <a:xfrm>
            <a:off x="4495800" y="4800600"/>
            <a:ext cx="1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7" idx="2"/>
            <a:endCxn id="61" idx="0"/>
          </p:cNvCxnSpPr>
          <p:nvPr/>
        </p:nvCxnSpPr>
        <p:spPr>
          <a:xfrm>
            <a:off x="5791200" y="48006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ontent Placeholder 38"/>
          <p:cNvSpPr txBox="1">
            <a:spLocks/>
          </p:cNvSpPr>
          <p:nvPr/>
        </p:nvSpPr>
        <p:spPr>
          <a:xfrm>
            <a:off x="6858000" y="1600200"/>
            <a:ext cx="21336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Registered image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(10000 pixels)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Model for Time Prediction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2209800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en-US" dirty="0" smtClean="0"/>
              <a:t>Fit linear model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time =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0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1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1</a:t>
            </a:r>
            <a:r>
              <a:rPr lang="en-US" dirty="0" smtClean="0">
                <a:solidFill>
                  <a:schemeClr val="accent2"/>
                </a:solidFill>
              </a:rPr>
              <a:t>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2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3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3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4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4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5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5</a:t>
            </a:r>
          </a:p>
          <a:p>
            <a:pPr lvl="1"/>
            <a:r>
              <a:rPr lang="en-US" dirty="0" smtClean="0"/>
              <a:t>PC are the projection coefficients</a:t>
            </a:r>
          </a:p>
          <a:p>
            <a:pPr lvl="1"/>
            <a:r>
              <a:rPr lang="en-US" dirty="0" smtClean="0"/>
              <a:t>Find </a:t>
            </a:r>
            <a:r>
              <a:rPr lang="el-GR" dirty="0" smtClean="0"/>
              <a:t>β</a:t>
            </a:r>
            <a:r>
              <a:rPr lang="en-US" baseline="-25000" dirty="0" smtClean="0"/>
              <a:t>0</a:t>
            </a:r>
            <a:r>
              <a:rPr lang="en-US" dirty="0" smtClean="0"/>
              <a:t>,…,</a:t>
            </a:r>
            <a:r>
              <a:rPr lang="el-GR" dirty="0" smtClean="0"/>
              <a:t>β</a:t>
            </a:r>
            <a:r>
              <a:rPr lang="en-US" baseline="-25000" dirty="0" smtClean="0"/>
              <a:t>5</a:t>
            </a:r>
            <a:r>
              <a:rPr lang="en-US" dirty="0" smtClean="0"/>
              <a:t> using live imaging as training data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3766" y="6019800"/>
            <a:ext cx="17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New fixed image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4118789"/>
            <a:ext cx="632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time = </a:t>
            </a:r>
          </a:p>
          <a:p>
            <a:pPr algn="ctr"/>
            <a:r>
              <a:rPr lang="en-US" sz="2600" dirty="0"/>
              <a:t> </a:t>
            </a:r>
            <a:r>
              <a:rPr lang="en-US" sz="2600" dirty="0" smtClean="0"/>
              <a:t>  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0</a:t>
            </a:r>
            <a:r>
              <a:rPr lang="en-US" sz="2600" dirty="0" smtClean="0"/>
              <a:t> 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1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1</a:t>
            </a:r>
            <a:r>
              <a:rPr lang="en-US" sz="2600" dirty="0" smtClean="0"/>
              <a:t>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2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2</a:t>
            </a:r>
            <a:r>
              <a:rPr lang="en-US" sz="2600" dirty="0" smtClean="0"/>
              <a:t> 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3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3</a:t>
            </a:r>
            <a:r>
              <a:rPr lang="en-US" sz="2600" dirty="0" smtClean="0"/>
              <a:t> 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4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4</a:t>
            </a:r>
            <a:r>
              <a:rPr lang="en-US" sz="2600" dirty="0" smtClean="0"/>
              <a:t> 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5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5 </a:t>
            </a:r>
            <a:endParaRPr lang="en-US" sz="2600" dirty="0" smtClean="0"/>
          </a:p>
          <a:p>
            <a:pPr algn="ctr"/>
            <a:r>
              <a:rPr lang="en-US" sz="3000" dirty="0" smtClean="0"/>
              <a:t>= </a:t>
            </a:r>
            <a:r>
              <a:rPr lang="en-US" sz="3000" dirty="0" smtClean="0">
                <a:solidFill>
                  <a:schemeClr val="accent2"/>
                </a:solidFill>
              </a:rPr>
              <a:t>12.37 min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600" i="1" dirty="0" smtClean="0"/>
              <a:t>Predict time (with error bars) using regression model</a:t>
            </a:r>
            <a:endParaRPr lang="en-US" i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30000" t="14839" r="30000" b="28387"/>
          <a:stretch>
            <a:fillRect/>
          </a:stretch>
        </p:blipFill>
        <p:spPr bwMode="auto">
          <a:xfrm>
            <a:off x="914400" y="41148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Interpolating Signals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2964" y="2057400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66190" y="1524000"/>
            <a:ext cx="272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1. Select frame from movie</a:t>
            </a:r>
          </a:p>
          <a:p>
            <a:pPr algn="ctr"/>
            <a:r>
              <a:rPr lang="en-US" dirty="0" smtClean="0"/>
              <a:t> (60 minutes)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/>
          <a:srcRect t="34921" b="42857"/>
          <a:stretch>
            <a:fillRect/>
          </a:stretch>
        </p:blipFill>
        <p:spPr bwMode="auto">
          <a:xfrm>
            <a:off x="-673036" y="38862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/>
          <a:srcRect t="38095" b="42857"/>
          <a:stretch>
            <a:fillRect/>
          </a:stretch>
        </p:blipFill>
        <p:spPr bwMode="auto">
          <a:xfrm>
            <a:off x="-673036" y="51816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/>
          <a:srcRect t="36508" b="41270"/>
          <a:stretch>
            <a:fillRect/>
          </a:stretch>
        </p:blipFill>
        <p:spPr bwMode="auto">
          <a:xfrm>
            <a:off x="-673036" y="57912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2119829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2800" y="2119829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00800" y="4724400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30128" y="3886200"/>
            <a:ext cx="439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2. Find fixed images which have similar times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0836" y="5029200"/>
            <a:ext cx="367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Extract channels from fixed images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15747" y="1439863"/>
            <a:ext cx="375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4. Compute average over fixed images</a:t>
            </a:r>
          </a:p>
          <a:p>
            <a:pPr algn="ctr"/>
            <a:r>
              <a:rPr lang="en-US" dirty="0" smtClean="0"/>
              <a:t>(cross-dissolve)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15000" y="41148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5. Combine average fixed image with movie frame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in Merging Data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 descr="colored_movie_frame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2743200" cy="2743200"/>
          </a:xfrm>
          <a:prstGeom prst="rect">
            <a:avLst/>
          </a:prstGeom>
        </p:spPr>
      </p:pic>
      <p:pic>
        <p:nvPicPr>
          <p:cNvPr id="4" name="Picture 3" descr="colored_movie_frame1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2133600"/>
            <a:ext cx="2743200" cy="2743200"/>
          </a:xfrm>
          <a:prstGeom prst="rect">
            <a:avLst/>
          </a:prstGeom>
        </p:spPr>
      </p:pic>
      <p:pic>
        <p:nvPicPr>
          <p:cNvPr id="5" name="Picture 4" descr="colored_movie_frame13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2133600"/>
            <a:ext cx="2743200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752600" y="4038600"/>
            <a:ext cx="22860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81835" y="1302603"/>
            <a:ext cx="3971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Signal is not localized to nuclei</a:t>
            </a:r>
          </a:p>
          <a:p>
            <a:pPr algn="ctr"/>
            <a:r>
              <a:rPr lang="en-US" sz="2400" dirty="0" smtClean="0"/>
              <a:t>This is (biologically) incorrect</a:t>
            </a:r>
            <a:endParaRPr lang="en-US" sz="24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371600" y="4038600"/>
            <a:ext cx="7620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72000" y="3886200"/>
            <a:ext cx="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58000" y="3810000"/>
            <a:ext cx="304800" cy="495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924800" y="3810000"/>
            <a:ext cx="30480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8260" y="5715000"/>
            <a:ext cx="8755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Current work: local warping of images so that nuclear signals overlap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Warping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5D57C0A-FE71-44DA-BE85-6C1BDE52DDC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129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 optical flow to determine approximate shifts for pixels</a:t>
            </a:r>
          </a:p>
          <a:p>
            <a:r>
              <a:rPr lang="en-US" dirty="0" smtClean="0"/>
              <a:t>Use RBF to interpolate shifts to new pixels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3048000"/>
            <a:ext cx="34671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8450" y="3048000"/>
            <a:ext cx="34671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6900" y="3048000"/>
            <a:ext cx="34671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85800" y="5562600"/>
            <a:ext cx="191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from movie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5584" y="5562600"/>
            <a:ext cx="2215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 image </a:t>
            </a:r>
          </a:p>
          <a:p>
            <a:r>
              <a:rPr lang="en-US" dirty="0" smtClean="0"/>
              <a:t>with optical flow field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00800" y="5562600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Warped fixed image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4" idx="2"/>
          </p:cNvCxnSpPr>
          <p:nvPr/>
        </p:nvCxnSpPr>
        <p:spPr>
          <a:xfrm flipH="1">
            <a:off x="5257800" y="3276600"/>
            <a:ext cx="266700" cy="5334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43400" y="29688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Does not match movie frame</a:t>
            </a:r>
            <a:endParaRPr lang="en-US" sz="1400" i="1" dirty="0"/>
          </a:p>
        </p:txBody>
      </p:sp>
      <p:cxnSp>
        <p:nvCxnSpPr>
          <p:cNvPr id="18" name="Straight Arrow Connector 17"/>
          <p:cNvCxnSpPr>
            <a:stCxn id="19" idx="2"/>
          </p:cNvCxnSpPr>
          <p:nvPr/>
        </p:nvCxnSpPr>
        <p:spPr>
          <a:xfrm flipH="1">
            <a:off x="8001000" y="3276600"/>
            <a:ext cx="228600" cy="381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15200" y="29688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Matches movie frame</a:t>
            </a:r>
            <a:endParaRPr lang="en-US" sz="1400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90565" y="6248400"/>
            <a:ext cx="776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Current work: extracting contours for more accurate warping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Multichannel Movie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5D57C0A-FE71-44DA-BE85-6C1BDE52DDC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lored_movie_warped4b.avi">
            <a:hlinkClick r:id="" action="ppaction://media"/>
          </p:cNvPr>
          <p:cNvPicPr>
            <a:picLocks noGrp="1" noRot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250140" y="1371600"/>
            <a:ext cx="4648200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103" y="6211669"/>
            <a:ext cx="827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Gray nuclei are from a live imaging study of a single embryo, </a:t>
            </a:r>
          </a:p>
          <a:p>
            <a:pPr algn="ctr"/>
            <a:r>
              <a:rPr lang="en-US" i="1" dirty="0" smtClean="0"/>
              <a:t>colored signals are from multiple fixed embryos, locally warped to align nuclear signals</a:t>
            </a:r>
            <a:endParaRPr lang="en-US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sgf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4095" y="5676900"/>
            <a:ext cx="2667000" cy="80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merge live and fixed imaging data to obtain a spatiotemporal profile of many genes and proteins</a:t>
            </a:r>
          </a:p>
          <a:p>
            <a:r>
              <a:rPr lang="en-US" dirty="0" smtClean="0"/>
              <a:t>Future work involves </a:t>
            </a:r>
          </a:p>
          <a:p>
            <a:pPr lvl="1"/>
            <a:r>
              <a:rPr lang="en-US" dirty="0" smtClean="0"/>
              <a:t>Merging and assimilating lateral images</a:t>
            </a:r>
          </a:p>
          <a:p>
            <a:pPr lvl="1"/>
            <a:r>
              <a:rPr lang="en-US" dirty="0" smtClean="0"/>
              <a:t>Improved image warping</a:t>
            </a:r>
          </a:p>
          <a:p>
            <a:pPr lvl="1"/>
            <a:r>
              <a:rPr lang="en-US" dirty="0" smtClean="0"/>
              <a:t>Improved time estimation using kernel methods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5D57C0A-FE71-44DA-BE85-6C1BDE52DDC2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6305" y="5257800"/>
            <a:ext cx="1581150" cy="1590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Reconstructing Dynamics from Snapshots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sz="5100" dirty="0"/>
              <a:t>Two types of data collection </a:t>
            </a:r>
            <a:r>
              <a:rPr lang="en-US" sz="5100" dirty="0" smtClean="0"/>
              <a:t>schemes </a:t>
            </a:r>
          </a:p>
          <a:p>
            <a:pPr marL="0" indent="0" algn="ctr">
              <a:buNone/>
            </a:pPr>
            <a:r>
              <a:rPr lang="en-US" sz="5100" dirty="0" smtClean="0"/>
              <a:t>when </a:t>
            </a:r>
            <a:r>
              <a:rPr lang="en-US" sz="5100" dirty="0"/>
              <a:t>studying developmental </a:t>
            </a:r>
            <a:r>
              <a:rPr lang="en-US" sz="5100" dirty="0" smtClean="0"/>
              <a:t>dynamics</a:t>
            </a:r>
            <a:endParaRPr lang="en-US" sz="5100" dirty="0"/>
          </a:p>
          <a:p>
            <a:pPr lvl="1"/>
            <a:r>
              <a:rPr lang="en-US" sz="3800" b="1" dirty="0" smtClean="0"/>
              <a:t>Longitudinal</a:t>
            </a:r>
            <a:r>
              <a:rPr lang="en-US" sz="3800" dirty="0" smtClean="0"/>
              <a:t>: </a:t>
            </a:r>
            <a:r>
              <a:rPr lang="en-US" sz="3800" dirty="0"/>
              <a:t>Developmental trajectory of </a:t>
            </a:r>
            <a:r>
              <a:rPr lang="en-US" sz="3800" i="1" dirty="0" smtClean="0"/>
              <a:t>a single organism </a:t>
            </a:r>
            <a:r>
              <a:rPr lang="en-US" sz="3800" dirty="0" smtClean="0"/>
              <a:t>is </a:t>
            </a:r>
            <a:r>
              <a:rPr lang="en-US" sz="3800" dirty="0"/>
              <a:t>monitored over time</a:t>
            </a:r>
            <a:r>
              <a:rPr lang="en-US" sz="3800" dirty="0" smtClean="0"/>
              <a:t> </a:t>
            </a:r>
          </a:p>
          <a:p>
            <a:pPr lvl="1"/>
            <a:r>
              <a:rPr lang="en-US" sz="3800" b="1" dirty="0" smtClean="0"/>
              <a:t>Cross-sectional</a:t>
            </a:r>
            <a:r>
              <a:rPr lang="en-US" sz="3800" dirty="0" smtClean="0"/>
              <a:t>: Samples </a:t>
            </a:r>
            <a:r>
              <a:rPr lang="en-US" sz="3800" dirty="0"/>
              <a:t>from </a:t>
            </a:r>
            <a:r>
              <a:rPr lang="en-US" sz="3800" i="1" dirty="0" smtClean="0"/>
              <a:t>many organisms</a:t>
            </a:r>
            <a:r>
              <a:rPr lang="en-US" sz="3800" dirty="0" smtClean="0"/>
              <a:t> </a:t>
            </a:r>
            <a:r>
              <a:rPr lang="en-US" sz="3800" dirty="0"/>
              <a:t>are collected; </a:t>
            </a:r>
            <a:r>
              <a:rPr lang="en-US" sz="3800" dirty="0" smtClean="0"/>
              <a:t>each </a:t>
            </a:r>
            <a:r>
              <a:rPr lang="en-US" sz="3800" dirty="0"/>
              <a:t>organism contributes only a single snapshot </a:t>
            </a:r>
            <a:r>
              <a:rPr lang="en-US" sz="3800" dirty="0" smtClean="0"/>
              <a:t>from </a:t>
            </a:r>
            <a:r>
              <a:rPr lang="en-US" sz="3800" dirty="0"/>
              <a:t>the developmental </a:t>
            </a:r>
            <a:r>
              <a:rPr lang="en-US" sz="3800" dirty="0" smtClean="0"/>
              <a:t>process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sz="1900" dirty="0" smtClean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 algn="ctr">
              <a:buNone/>
            </a:pPr>
            <a:r>
              <a:rPr lang="en-US" sz="2900" dirty="0"/>
              <a:t>A caricature of ordering cross-sectional data. </a:t>
            </a:r>
            <a:endParaRPr lang="en-US" sz="2900" i="1" dirty="0"/>
          </a:p>
          <a:p>
            <a:pPr marL="0" lvl="1" indent="0" algn="ctr">
              <a:buNone/>
            </a:pPr>
            <a:r>
              <a:rPr lang="en-US" sz="2900" i="1" dirty="0" smtClean="0"/>
              <a:t>(</a:t>
            </a:r>
            <a:r>
              <a:rPr lang="en-US" sz="2900" i="1" dirty="0"/>
              <a:t>Left) Fish, each in a different stage of development</a:t>
            </a:r>
            <a:r>
              <a:rPr lang="en-US" sz="2900" i="1" dirty="0" smtClean="0"/>
              <a:t>.</a:t>
            </a:r>
          </a:p>
          <a:p>
            <a:pPr marL="0" lvl="1" indent="0" algn="ctr">
              <a:buNone/>
            </a:pPr>
            <a:r>
              <a:rPr lang="en-US" sz="2900" i="1" dirty="0" smtClean="0"/>
              <a:t>(</a:t>
            </a:r>
            <a:r>
              <a:rPr lang="en-US" sz="2900" i="1" dirty="0"/>
              <a:t>Right) Fish, now registered and temporally ordered</a:t>
            </a:r>
            <a:r>
              <a:rPr lang="en-US" sz="2900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787450"/>
            <a:ext cx="3657600" cy="18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rosophila_schemat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4572000"/>
            <a:ext cx="3279099" cy="1600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Dynamics of </a:t>
            </a:r>
            <a:r>
              <a:rPr lang="en-US" sz="3600" i="1" dirty="0" smtClean="0"/>
              <a:t>Drosophila</a:t>
            </a:r>
            <a:r>
              <a:rPr lang="en-US" sz="3600" dirty="0" smtClean="0"/>
              <a:t> Embryogenesis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1676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Drosophila </a:t>
            </a:r>
            <a:r>
              <a:rPr lang="en-US" sz="2000" i="1" dirty="0" err="1" smtClean="0"/>
              <a:t>melanogaster</a:t>
            </a:r>
            <a:r>
              <a:rPr lang="en-US" sz="2000" dirty="0" smtClean="0"/>
              <a:t> </a:t>
            </a:r>
            <a:r>
              <a:rPr lang="en-US" sz="2000" dirty="0"/>
              <a:t>(common fruit fly): model organism in developmental biology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29000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 </a:t>
            </a:r>
            <a:r>
              <a:rPr lang="en-US" sz="2800" dirty="0"/>
              <a:t>will look at optical sections </a:t>
            </a:r>
            <a:endParaRPr lang="en-US" sz="2800" dirty="0" smtClean="0"/>
          </a:p>
          <a:p>
            <a:pPr algn="ctr"/>
            <a:r>
              <a:rPr lang="en-US" sz="2800" dirty="0" smtClean="0"/>
              <a:t>perpendicular to </a:t>
            </a:r>
            <a:r>
              <a:rPr lang="en-US" sz="2800" dirty="0"/>
              <a:t>the long axis of the embryo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8" name="Picture 7" descr="longitudinal_45m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4978908"/>
            <a:ext cx="1645920" cy="786384"/>
          </a:xfrm>
          <a:prstGeom prst="rect">
            <a:avLst/>
          </a:prstGeom>
        </p:spPr>
      </p:pic>
      <p:pic>
        <p:nvPicPr>
          <p:cNvPr id="9" name="Picture 8" descr="DV_45m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5200" y="4686300"/>
            <a:ext cx="1371600" cy="1371600"/>
          </a:xfrm>
          <a:prstGeom prst="rect">
            <a:avLst/>
          </a:prstGeom>
        </p:spPr>
      </p:pic>
      <p:pic>
        <p:nvPicPr>
          <p:cNvPr id="10" name="Picture 9" descr="drosophila_pictur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800" y="1447800"/>
            <a:ext cx="1722517" cy="133763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3</a:t>
            </a:fld>
            <a:endParaRPr lang="en-US"/>
          </a:p>
        </p:txBody>
      </p:sp>
      <p:cxnSp>
        <p:nvCxnSpPr>
          <p:cNvPr id="15" name="Straight Connector 14"/>
          <p:cNvCxnSpPr>
            <a:stCxn id="8" idx="0"/>
            <a:endCxn id="9" idx="0"/>
          </p:cNvCxnSpPr>
          <p:nvPr/>
        </p:nvCxnSpPr>
        <p:spPr>
          <a:xfrm flipV="1">
            <a:off x="5928360" y="4686300"/>
            <a:ext cx="2072640" cy="2926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2"/>
            <a:endCxn id="9" idx="2"/>
          </p:cNvCxnSpPr>
          <p:nvPr/>
        </p:nvCxnSpPr>
        <p:spPr>
          <a:xfrm>
            <a:off x="5928360" y="5765292"/>
            <a:ext cx="2072640" cy="2926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in morphology and changes in distribution of chemical factors</a:t>
            </a:r>
            <a:endParaRPr lang="en-US" dirty="0"/>
          </a:p>
        </p:txBody>
      </p:sp>
      <p:pic>
        <p:nvPicPr>
          <p:cNvPr id="5" name="0709_emb02_gas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 cstate="print"/>
          <a:srcRect l="11779" t="19171" r="10337"/>
          <a:stretch/>
        </p:blipFill>
        <p:spPr>
          <a:xfrm>
            <a:off x="838200" y="1585042"/>
            <a:ext cx="3685804" cy="3825158"/>
          </a:xfrm>
          <a:prstGeom prst="rect">
            <a:avLst/>
          </a:prstGeom>
        </p:spPr>
      </p:pic>
      <p:pic>
        <p:nvPicPr>
          <p:cNvPr id="7" name="dl1dorsalGFP1_movie.avi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002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5638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small number of variables </a:t>
            </a:r>
          </a:p>
          <a:p>
            <a:r>
              <a:rPr lang="en-US" dirty="0" smtClean="0"/>
              <a:t>can be tracked in real time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0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System is patterned by many chemical factors</a:t>
            </a:r>
            <a:endParaRPr lang="en-US" sz="36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5715000"/>
            <a:ext cx="84181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Dozens of species, in different patterns</a:t>
            </a:r>
            <a:endParaRPr lang="en-US" sz="3600" dirty="0">
              <a:solidFill>
                <a:srgbClr val="0E19FE"/>
              </a:solidFill>
            </a:endParaRPr>
          </a:p>
        </p:txBody>
      </p:sp>
      <p:pic>
        <p:nvPicPr>
          <p:cNvPr id="19" name="Picture 18" descr="H:\1003 CIC\Cic_ind\Fig 4 DV network\Zelda.tif"/>
          <p:cNvPicPr preferRelativeResize="0"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4" t="15823" r="5571" b="9177"/>
          <a:stretch/>
        </p:blipFill>
        <p:spPr bwMode="auto">
          <a:xfrm>
            <a:off x="96645" y="129540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blim\Desktop\lab\stas_gordon_conf_2014\dl_dv.tif"/>
          <p:cNvPicPr preferRelativeResize="0"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5159" r="13154" b="16792"/>
          <a:stretch/>
        </p:blipFill>
        <p:spPr bwMode="auto">
          <a:xfrm>
            <a:off x="2355510" y="129540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75" y="12954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510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75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240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5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240" y="12954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180921" y="2194560"/>
            <a:ext cx="543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E19FE"/>
                </a:solidFill>
              </a:rPr>
              <a:t>Dl</a:t>
            </a:r>
            <a:endParaRPr lang="en-US" sz="3200" b="1" i="1" dirty="0">
              <a:solidFill>
                <a:srgbClr val="0E19F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89905" y="2194560"/>
            <a:ext cx="843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DEF315"/>
                </a:solidFill>
              </a:rPr>
              <a:t>dpp</a:t>
            </a:r>
            <a:endParaRPr lang="en-US" sz="3200" b="1" i="1" dirty="0">
              <a:solidFill>
                <a:srgbClr val="DEF31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78842" y="2194560"/>
            <a:ext cx="783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chemeClr val="accent5"/>
                </a:solidFill>
              </a:rPr>
              <a:t>Twi</a:t>
            </a:r>
            <a:endParaRPr lang="en-US" sz="3200" b="1" i="1" dirty="0">
              <a:solidFill>
                <a:schemeClr val="accent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4235" y="4619951"/>
            <a:ext cx="779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EA14D1"/>
                </a:solidFill>
              </a:rPr>
              <a:t>sna</a:t>
            </a:r>
            <a:endParaRPr lang="en-US" sz="3200" b="1" i="1" dirty="0">
              <a:solidFill>
                <a:srgbClr val="EA14D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3100" y="4619951"/>
            <a:ext cx="779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0B050"/>
                </a:solidFill>
              </a:rPr>
              <a:t>sog</a:t>
            </a:r>
            <a:endParaRPr lang="en-US" sz="3200" b="1" i="1" dirty="0">
              <a:solidFill>
                <a:srgbClr val="00B05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25973" y="4635340"/>
            <a:ext cx="77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accent6"/>
                </a:solidFill>
              </a:rPr>
              <a:t>rho</a:t>
            </a:r>
            <a:endParaRPr lang="en-US" sz="3200" b="1" i="1" dirty="0">
              <a:solidFill>
                <a:schemeClr val="accent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08081" y="4635340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FF0000"/>
                </a:solidFill>
              </a:rPr>
              <a:t>ind</a:t>
            </a:r>
            <a:endParaRPr lang="en-US" sz="3200" b="1" i="1" dirty="0">
              <a:solidFill>
                <a:srgbClr val="FF0000"/>
              </a:solidFill>
            </a:endParaRP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5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10" y="1106198"/>
            <a:ext cx="6751980" cy="532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Calibri" pitchFamily="34" charset="0"/>
              </a:rPr>
              <a:t>Microfluidics for imaging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0" y="6427788"/>
            <a:ext cx="520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Calibri" pitchFamily="34" charset="0"/>
              </a:rPr>
              <a:t>Chung, Kim, et al. </a:t>
            </a:r>
            <a:r>
              <a:rPr lang="en-US" altLang="en-US" sz="2400" i="1" dirty="0">
                <a:latin typeface="Calibri" pitchFamily="34" charset="0"/>
              </a:rPr>
              <a:t>Nature Methods</a:t>
            </a:r>
            <a:r>
              <a:rPr lang="en-US" altLang="en-US" sz="2400" dirty="0">
                <a:latin typeface="Calibri" pitchFamily="34" charset="0"/>
              </a:rPr>
              <a:t>, 2011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43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57200" y="5303838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Live Imaging</a:t>
            </a:r>
          </a:p>
          <a:p>
            <a:pPr algn="ctr"/>
            <a:r>
              <a:rPr lang="en-US" sz="1600" b="0" i="1" dirty="0" smtClean="0"/>
              <a:t>One channel</a:t>
            </a:r>
          </a:p>
          <a:p>
            <a:pPr algn="ctr"/>
            <a:r>
              <a:rPr lang="en-US" sz="1600" b="0" i="1" dirty="0" smtClean="0"/>
              <a:t>Orientation and time is known</a:t>
            </a:r>
            <a:endParaRPr lang="en-US" sz="1600" b="0" dirty="0"/>
          </a:p>
        </p:txBody>
      </p:sp>
      <p:pic>
        <p:nvPicPr>
          <p:cNvPr id="16" name="bomyi_emb01_gast01.avi">
            <a:hlinkClick r:id="" action="ppaction://media"/>
          </p:cNvPr>
          <p:cNvPicPr>
            <a:picLocks noGrp="1" noRot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01650" y="1066800"/>
            <a:ext cx="3951288" cy="39512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5025" y="5303838"/>
            <a:ext cx="4041775" cy="63976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Fixed Images</a:t>
            </a:r>
          </a:p>
          <a:p>
            <a:pPr algn="ctr"/>
            <a:r>
              <a:rPr lang="en-US" sz="1600" b="0" i="1" dirty="0" smtClean="0"/>
              <a:t>Several channels</a:t>
            </a:r>
          </a:p>
          <a:p>
            <a:pPr algn="ctr"/>
            <a:r>
              <a:rPr lang="en-US" sz="1600" b="0" i="1" dirty="0" smtClean="0"/>
              <a:t>Orientation and time is unknown</a:t>
            </a:r>
            <a:endParaRPr lang="en-US" sz="1600" b="0" i="1" dirty="0"/>
          </a:p>
        </p:txBody>
      </p:sp>
      <p:pic>
        <p:nvPicPr>
          <p:cNvPr id="17" name="Content Placeholder 16" descr="emb07.tif"/>
          <p:cNvPicPr>
            <a:picLocks noGrp="1" noChangeAspect="1"/>
          </p:cNvPicPr>
          <p:nvPr>
            <p:ph sz="quarter" idx="4"/>
          </p:nvPr>
        </p:nvPicPr>
        <p:blipFill>
          <a:blip r:embed="rId5" cstate="print"/>
          <a:stretch>
            <a:fillRect/>
          </a:stretch>
        </p:blipFill>
        <p:spPr>
          <a:xfrm>
            <a:off x="6096000" y="3617260"/>
            <a:ext cx="1143000" cy="1143000"/>
          </a:xfr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" name="Picture 19" descr="emb02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652" y="1319720"/>
            <a:ext cx="1143000" cy="1143000"/>
          </a:xfrm>
          <a:prstGeom prst="rect">
            <a:avLst/>
          </a:prstGeom>
        </p:spPr>
      </p:pic>
      <p:pic>
        <p:nvPicPr>
          <p:cNvPr id="21" name="Picture 20" descr="emb03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698" y="2450532"/>
            <a:ext cx="1143000" cy="1143000"/>
          </a:xfrm>
          <a:prstGeom prst="rect">
            <a:avLst/>
          </a:prstGeom>
        </p:spPr>
      </p:pic>
      <p:pic>
        <p:nvPicPr>
          <p:cNvPr id="22" name="Picture 21" descr="emb04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319720"/>
            <a:ext cx="1143000" cy="1143000"/>
          </a:xfrm>
          <a:prstGeom prst="rect">
            <a:avLst/>
          </a:prstGeom>
        </p:spPr>
      </p:pic>
      <p:pic>
        <p:nvPicPr>
          <p:cNvPr id="23" name="Picture 22" descr="emb05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652" y="2450532"/>
            <a:ext cx="1143000" cy="1143000"/>
          </a:xfrm>
          <a:prstGeom prst="rect">
            <a:avLst/>
          </a:prstGeom>
        </p:spPr>
      </p:pic>
      <p:pic>
        <p:nvPicPr>
          <p:cNvPr id="24" name="Picture 23" descr="emb06.ti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450532"/>
            <a:ext cx="1143000" cy="1143000"/>
          </a:xfrm>
          <a:prstGeom prst="rect">
            <a:avLst/>
          </a:prstGeom>
        </p:spPr>
      </p:pic>
      <p:pic>
        <p:nvPicPr>
          <p:cNvPr id="18" name="Picture 17" descr="emb08.ti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48698" y="3627568"/>
            <a:ext cx="1143000" cy="1143000"/>
          </a:xfrm>
          <a:prstGeom prst="rect">
            <a:avLst/>
          </a:prstGeom>
        </p:spPr>
      </p:pic>
      <p:pic>
        <p:nvPicPr>
          <p:cNvPr id="25" name="Picture 24" descr="emb09.t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39000" y="3627568"/>
            <a:ext cx="1143000" cy="1143000"/>
          </a:xfrm>
          <a:prstGeom prst="rect">
            <a:avLst/>
          </a:prstGeom>
        </p:spPr>
      </p:pic>
      <p:pic>
        <p:nvPicPr>
          <p:cNvPr id="27" name="Picture 26" descr="emb10.ti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48698" y="1319720"/>
            <a:ext cx="1143000" cy="1143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14400" y="6019800"/>
            <a:ext cx="731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Want to merge images to obtain a complete spatiotemporal picture of development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742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Registration and Ordering of Fixed Images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648200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Rotational orientations and relative times are unknown</a:t>
            </a:r>
          </a:p>
          <a:p>
            <a:r>
              <a:rPr lang="en-US" dirty="0" smtClean="0"/>
              <a:t>Register and order using </a:t>
            </a:r>
            <a:r>
              <a:rPr lang="en-US" i="1" dirty="0" smtClean="0"/>
              <a:t>vector diffusion maps (VDM)</a:t>
            </a:r>
          </a:p>
          <a:p>
            <a:r>
              <a:rPr lang="en-US" dirty="0" smtClean="0"/>
              <a:t>First VDM coordinate will parameterize </a:t>
            </a:r>
          </a:p>
          <a:p>
            <a:pPr>
              <a:buNone/>
            </a:pPr>
            <a:r>
              <a:rPr lang="en-US" dirty="0" smtClean="0"/>
              <a:t>	developmental time</a:t>
            </a:r>
            <a:endParaRPr 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4419600" cy="3189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6400800"/>
            <a:ext cx="467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Singer and Wu, </a:t>
            </a:r>
            <a:r>
              <a:rPr lang="en-US" i="1" dirty="0" err="1" smtClean="0"/>
              <a:t>Commun</a:t>
            </a:r>
            <a:r>
              <a:rPr lang="en-US" i="1" dirty="0" smtClean="0"/>
              <a:t> Pure </a:t>
            </a:r>
            <a:r>
              <a:rPr lang="en-US" i="1" dirty="0" err="1" smtClean="0"/>
              <a:t>Appl</a:t>
            </a:r>
            <a:r>
              <a:rPr lang="en-US" i="1" dirty="0" smtClean="0"/>
              <a:t> Math</a:t>
            </a:r>
            <a:r>
              <a:rPr lang="en-US" dirty="0" smtClean="0"/>
              <a:t>, 2012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1371600"/>
            <a:ext cx="3809999" cy="3139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ctr"/>
            <a:r>
              <a:rPr lang="en-US" b="1" dirty="0" smtClean="0"/>
              <a:t>Algorithm</a:t>
            </a:r>
          </a:p>
          <a:p>
            <a:pPr marL="342900" indent="-342900">
              <a:buAutoNum type="arabicPeriod"/>
            </a:pPr>
            <a:r>
              <a:rPr lang="en-US" dirty="0" smtClean="0"/>
              <a:t>Compute </a:t>
            </a:r>
            <a:r>
              <a:rPr lang="en-US" dirty="0" err="1" smtClean="0"/>
              <a:t>pairwise</a:t>
            </a:r>
            <a:r>
              <a:rPr lang="en-US" dirty="0" smtClean="0"/>
              <a:t> alignments </a:t>
            </a:r>
            <a:r>
              <a:rPr lang="el-GR" i="1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endParaRPr lang="en-US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US" dirty="0" smtClean="0"/>
              <a:t>Compute </a:t>
            </a:r>
            <a:r>
              <a:rPr lang="en-US" dirty="0" err="1" smtClean="0"/>
              <a:t>pairwise</a:t>
            </a:r>
            <a:r>
              <a:rPr lang="en-US" dirty="0" smtClean="0"/>
              <a:t> distances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endParaRPr lang="en-US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US" dirty="0" smtClean="0"/>
              <a:t>Calculate kernel matrix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dirty="0" smtClean="0"/>
              <a:t>, with </a:t>
            </a:r>
          </a:p>
          <a:p>
            <a:pPr marL="342900" indent="-342900"/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=exp(-d</a:t>
            </a:r>
            <a:r>
              <a:rPr lang="en-US" i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l-GR" i="1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dirty="0" smtClean="0"/>
              <a:t>Calculate matrix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 = D</a:t>
            </a:r>
            <a:r>
              <a:rPr lang="en-US" i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W</a:t>
            </a:r>
          </a:p>
          <a:p>
            <a:pPr marL="342900" indent="-342900">
              <a:buAutoNum type="arabicPeriod"/>
            </a:pPr>
            <a:r>
              <a:rPr lang="en-US" dirty="0" smtClean="0"/>
              <a:t>Calculate matrix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 =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l-GR" i="1" baseline="30000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endParaRPr lang="en-US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US" dirty="0" smtClean="0"/>
              <a:t>Top eigenvector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/>
              <a:t> gives estimated rotations</a:t>
            </a:r>
          </a:p>
          <a:p>
            <a:pPr marL="342900" indent="-342900">
              <a:buAutoNum type="arabicPeriod"/>
            </a:pPr>
            <a:r>
              <a:rPr lang="en-US" dirty="0" smtClean="0"/>
              <a:t>Second eigenvector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/>
              <a:t> gives embedding coordinate/order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Registering and Ordering Fixed 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0200" y="5562600"/>
            <a:ext cx="594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Fixed images with three channels. </a:t>
            </a:r>
          </a:p>
          <a:p>
            <a:pPr algn="ctr"/>
            <a:r>
              <a:rPr lang="en-US" i="1" dirty="0" smtClean="0"/>
              <a:t>Each image is from a different embryo </a:t>
            </a:r>
          </a:p>
          <a:p>
            <a:pPr algn="ctr"/>
            <a:r>
              <a:rPr lang="en-US" i="1" dirty="0" smtClean="0"/>
              <a:t>at a different and unknown developmental time.</a:t>
            </a:r>
            <a:endParaRPr lang="en-US" i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390" y="1371600"/>
            <a:ext cx="7801384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716</Words>
  <Application>Microsoft Macintosh PowerPoint</Application>
  <PresentationFormat>On-screen Show (4:3)</PresentationFormat>
  <Paragraphs>150</Paragraphs>
  <Slides>18</Slides>
  <Notes>1</Notes>
  <HiddenSlides>0</HiddenSlides>
  <MMClips>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1_Office Theme</vt:lpstr>
      <vt:lpstr> Registration and  Dimensionality Reduction Algorithms  for the Analysis  of Drosophila Embryogenesis Images</vt:lpstr>
      <vt:lpstr>Reconstructing Dynamics from Snapshots</vt:lpstr>
      <vt:lpstr>Dynamics of Drosophila Embryogenesis</vt:lpstr>
      <vt:lpstr>Changes in morphology and changes in distribution of chemical factors</vt:lpstr>
      <vt:lpstr>System is patterned by many chemical factors</vt:lpstr>
      <vt:lpstr>Microfluidics for imaging</vt:lpstr>
      <vt:lpstr>Example Data</vt:lpstr>
      <vt:lpstr>Registration and Ordering of Fixed Images</vt:lpstr>
      <vt:lpstr>Registering and Ordering Fixed Images</vt:lpstr>
      <vt:lpstr>Registering and Ordering Fixed Images</vt:lpstr>
      <vt:lpstr>Merging Live and Fixed Images</vt:lpstr>
      <vt:lpstr>Reduce Image Dimension using PCA</vt:lpstr>
      <vt:lpstr>Linear Model for Time Prediction</vt:lpstr>
      <vt:lpstr>Interpolating Signals</vt:lpstr>
      <vt:lpstr>Errors in Merging Data</vt:lpstr>
      <vt:lpstr>Local Warping</vt:lpstr>
      <vt:lpstr>Multichannel Movie</vt:lpstr>
      <vt:lpstr>Conclusions and Future Work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Registration and Dimensionality Reduction Algorithms for the Analysis of Drosophila Embryogenesis Images</dc:title>
  <dc:creator>cdsilva</dc:creator>
  <cp:lastModifiedBy>Carmeline Dsilva</cp:lastModifiedBy>
  <cp:revision>18</cp:revision>
  <dcterms:created xsi:type="dcterms:W3CDTF">2014-11-14T16:44:59Z</dcterms:created>
  <dcterms:modified xsi:type="dcterms:W3CDTF">2014-11-16T13:45:37Z</dcterms:modified>
</cp:coreProperties>
</file>